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Fira Sans Extra Condensed Medium"/>
      <p:regular r:id="rId34"/>
      <p:bold r:id="rId35"/>
      <p:italic r:id="rId36"/>
      <p:boldItalic r:id="rId37"/>
    </p:embeddedFont>
    <p:embeddedFont>
      <p:font typeface="Squada One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07">
          <p15:clr>
            <a:srgbClr val="9AA0A6"/>
          </p15:clr>
        </p15:guide>
        <p15:guide id="2" orient="horz" pos="1790">
          <p15:clr>
            <a:srgbClr val="9AA0A6"/>
          </p15:clr>
        </p15:guide>
        <p15:guide id="3" orient="horz" pos="1148">
          <p15:clr>
            <a:srgbClr val="9AA0A6"/>
          </p15:clr>
        </p15:guide>
        <p15:guide id="4" pos="2880">
          <p15:clr>
            <a:srgbClr val="9AA0A6"/>
          </p15:clr>
        </p15:guide>
        <p15:guide id="5" orient="horz" pos="145">
          <p15:clr>
            <a:srgbClr val="9AA0A6"/>
          </p15:clr>
        </p15:guide>
        <p15:guide id="6" orient="horz" pos="2526">
          <p15:clr>
            <a:srgbClr val="9AA0A6"/>
          </p15:clr>
        </p15:guide>
        <p15:guide id="7" orient="horz" pos="1469">
          <p15:clr>
            <a:srgbClr val="9AA0A6"/>
          </p15:clr>
        </p15:guide>
        <p15:guide id="8" orient="horz" pos="2795">
          <p15:clr>
            <a:srgbClr val="9AA0A6"/>
          </p15:clr>
        </p15:guide>
        <p15:guide id="9" orient="horz" pos="2146">
          <p15:clr>
            <a:srgbClr val="9AA0A6"/>
          </p15:clr>
        </p15:guide>
        <p15:guide id="10" orient="horz" pos="2686">
          <p15:clr>
            <a:srgbClr val="9AA0A6"/>
          </p15:clr>
        </p15:guide>
        <p15:guide id="11" orient="horz" pos="110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59EC807-495E-4A5E-A3FF-65EF00BF36C7}">
  <a:tblStyle styleId="{E59EC807-495E-4A5E-A3FF-65EF00BF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07" orient="horz"/>
        <p:guide pos="1790" orient="horz"/>
        <p:guide pos="1148" orient="horz"/>
        <p:guide pos="2880"/>
        <p:guide pos="145" orient="horz"/>
        <p:guide pos="2526" orient="horz"/>
        <p:guide pos="1469" orient="horz"/>
        <p:guide pos="2795" orient="horz"/>
        <p:guide pos="2146" orient="horz"/>
        <p:guide pos="2686" orient="horz"/>
        <p:guide pos="110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5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32" Type="http://schemas.openxmlformats.org/officeDocument/2006/relationships/font" Target="fonts/Raleway-italic.fntdata"/><Relationship Id="rId13" Type="http://schemas.openxmlformats.org/officeDocument/2006/relationships/slide" Target="slides/slide7.xml"/><Relationship Id="rId35" Type="http://schemas.openxmlformats.org/officeDocument/2006/relationships/font" Target="fonts/FiraSansExtraCondensedMedium-bold.fntdata"/><Relationship Id="rId12" Type="http://schemas.openxmlformats.org/officeDocument/2006/relationships/slide" Target="slides/slide6.xml"/><Relationship Id="rId34" Type="http://schemas.openxmlformats.org/officeDocument/2006/relationships/font" Target="fonts/FiraSansExtraCondensedMedium-regular.fntdata"/><Relationship Id="rId15" Type="http://schemas.openxmlformats.org/officeDocument/2006/relationships/slide" Target="slides/slide9.xml"/><Relationship Id="rId37" Type="http://schemas.openxmlformats.org/officeDocument/2006/relationships/font" Target="fonts/FiraSansExtraCondensed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FiraSansExtraCondensed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SquadaOne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26f6cc87d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26f6cc87d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26f6cc87d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26f6cc87d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26f6cc87d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26f6cc87d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26f6cc87d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26f6cc87d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26f6cc87d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26f6cc87d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b26f6cc87d_1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b26f6cc87d_1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b26f6cc87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b26f6cc87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b26f6cc87d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b26f6cc87d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b26f6cc87d_1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b26f6cc87d_1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26f6cc87d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26f6cc87d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26f6cc87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26f6cc87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26f6cc87d_1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26f6cc87d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b26f6cc87d_1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b26f6cc87d_1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ffe78b36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ffe78b36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0166f7374_4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0166f7374_4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14ea948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14ea948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0166f7374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0166f7374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26f6cc87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26f6cc87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64156046e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64156046e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26f6cc87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26f6cc87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42000" y="1472625"/>
            <a:ext cx="72600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870100" y="2977800"/>
            <a:ext cx="34038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1226975" y="1974347"/>
            <a:ext cx="19515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11"/>
          <p:cNvSpPr txBox="1"/>
          <p:nvPr>
            <p:ph type="ctrTitle"/>
          </p:nvPr>
        </p:nvSpPr>
        <p:spPr>
          <a:xfrm>
            <a:off x="1226979" y="1699675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2" type="subTitle"/>
          </p:nvPr>
        </p:nvSpPr>
        <p:spPr>
          <a:xfrm>
            <a:off x="3718862" y="1974347"/>
            <a:ext cx="20982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/>
          <p:nvPr>
            <p:ph idx="3" type="ctrTitle"/>
          </p:nvPr>
        </p:nvSpPr>
        <p:spPr>
          <a:xfrm>
            <a:off x="3718866" y="1699675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4" type="subTitle"/>
          </p:nvPr>
        </p:nvSpPr>
        <p:spPr>
          <a:xfrm>
            <a:off x="6418076" y="1974347"/>
            <a:ext cx="19515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1"/>
          <p:cNvSpPr txBox="1"/>
          <p:nvPr>
            <p:ph idx="5" type="ctrTitle"/>
          </p:nvPr>
        </p:nvSpPr>
        <p:spPr>
          <a:xfrm>
            <a:off x="6418080" y="1699675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6" type="subTitle"/>
          </p:nvPr>
        </p:nvSpPr>
        <p:spPr>
          <a:xfrm>
            <a:off x="1226975" y="3450672"/>
            <a:ext cx="19515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1"/>
          <p:cNvSpPr txBox="1"/>
          <p:nvPr>
            <p:ph idx="7" type="ctrTitle"/>
          </p:nvPr>
        </p:nvSpPr>
        <p:spPr>
          <a:xfrm>
            <a:off x="1226979" y="3176000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8" type="subTitle"/>
          </p:nvPr>
        </p:nvSpPr>
        <p:spPr>
          <a:xfrm>
            <a:off x="3718862" y="3450672"/>
            <a:ext cx="20982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1"/>
          <p:cNvSpPr txBox="1"/>
          <p:nvPr>
            <p:ph idx="9" type="ctrTitle"/>
          </p:nvPr>
        </p:nvSpPr>
        <p:spPr>
          <a:xfrm>
            <a:off x="3718866" y="3176000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3" type="subTitle"/>
          </p:nvPr>
        </p:nvSpPr>
        <p:spPr>
          <a:xfrm>
            <a:off x="6418076" y="3450672"/>
            <a:ext cx="19515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1"/>
          <p:cNvSpPr txBox="1"/>
          <p:nvPr>
            <p:ph idx="14" type="ctrTitle"/>
          </p:nvPr>
        </p:nvSpPr>
        <p:spPr>
          <a:xfrm>
            <a:off x="6418080" y="3176000"/>
            <a:ext cx="1951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b="1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ctrTitle"/>
          </p:nvPr>
        </p:nvSpPr>
        <p:spPr>
          <a:xfrm>
            <a:off x="3059434" y="2489279"/>
            <a:ext cx="402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2"/>
          <p:cNvSpPr txBox="1"/>
          <p:nvPr>
            <p:ph idx="1" type="subTitle"/>
          </p:nvPr>
        </p:nvSpPr>
        <p:spPr>
          <a:xfrm>
            <a:off x="4207496" y="3014457"/>
            <a:ext cx="2875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2"/>
          <p:cNvSpPr txBox="1"/>
          <p:nvPr>
            <p:ph hasCustomPrompt="1" idx="2" type="title"/>
          </p:nvPr>
        </p:nvSpPr>
        <p:spPr>
          <a:xfrm>
            <a:off x="5329234" y="185271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2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ctrTitle"/>
          </p:nvPr>
        </p:nvSpPr>
        <p:spPr>
          <a:xfrm>
            <a:off x="1181099" y="2193491"/>
            <a:ext cx="309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5"/>
          <p:cNvSpPr txBox="1"/>
          <p:nvPr>
            <p:ph hasCustomPrompt="1" idx="2" type="title"/>
          </p:nvPr>
        </p:nvSpPr>
        <p:spPr>
          <a:xfrm>
            <a:off x="2517684" y="17005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 txBox="1"/>
          <p:nvPr>
            <p:ph idx="3" type="ctrTitle"/>
          </p:nvPr>
        </p:nvSpPr>
        <p:spPr>
          <a:xfrm>
            <a:off x="4965300" y="3337578"/>
            <a:ext cx="1691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7" name="Google Shape;87;p15"/>
          <p:cNvSpPr txBox="1"/>
          <p:nvPr>
            <p:ph hasCustomPrompt="1" idx="4" type="title"/>
          </p:nvPr>
        </p:nvSpPr>
        <p:spPr>
          <a:xfrm>
            <a:off x="4965309" y="2925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Fira Sans Extra Condensed Medium"/>
              <a:buNone/>
              <a:defRPr sz="3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5"/>
          <p:cNvSpPr txBox="1"/>
          <p:nvPr>
            <p:ph idx="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ctrTitle"/>
          </p:nvPr>
        </p:nvSpPr>
        <p:spPr>
          <a:xfrm>
            <a:off x="41480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4350125" y="2363526"/>
            <a:ext cx="3665400" cy="14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ctrTitle"/>
          </p:nvPr>
        </p:nvSpPr>
        <p:spPr>
          <a:xfrm>
            <a:off x="2162190" y="1772131"/>
            <a:ext cx="2018700" cy="7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1" type="subTitle"/>
          </p:nvPr>
        </p:nvSpPr>
        <p:spPr>
          <a:xfrm>
            <a:off x="4405590" y="2205762"/>
            <a:ext cx="2588400" cy="13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/>
        </p:nvSpPr>
        <p:spPr>
          <a:xfrm>
            <a:off x="4405590" y="3674114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r>
              <a:rPr b="1"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1917900" y="1217487"/>
            <a:ext cx="5308200" cy="28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■"/>
              <a:defRPr sz="11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type="ctrTitle"/>
          </p:nvPr>
        </p:nvSpPr>
        <p:spPr>
          <a:xfrm>
            <a:off x="2182225" y="223915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2523804" y="1596568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2447454" y="201955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2523804" y="127518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4876961" y="1596568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4765511" y="201524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4876961" y="127277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2523804" y="320933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2447454" y="3630155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523804" y="279067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4824911" y="3209339"/>
            <a:ext cx="1857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4800611" y="3630155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14" type="title"/>
          </p:nvPr>
        </p:nvSpPr>
        <p:spPr>
          <a:xfrm>
            <a:off x="4876961" y="2803496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1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31">
    <p:bg>
      <p:bgPr>
        <a:noFill/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831200" y="2314225"/>
            <a:ext cx="42249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1753773" y="1546411"/>
            <a:ext cx="1658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1315525" y="2002336"/>
            <a:ext cx="2096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ctrTitle"/>
          </p:nvPr>
        </p:nvSpPr>
        <p:spPr>
          <a:xfrm>
            <a:off x="5664878" y="1546411"/>
            <a:ext cx="136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5664875" y="2002336"/>
            <a:ext cx="2096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4" type="ctrTitle"/>
          </p:nvPr>
        </p:nvSpPr>
        <p:spPr>
          <a:xfrm>
            <a:off x="2148922" y="3065350"/>
            <a:ext cx="126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5"/>
          <p:cNvSpPr txBox="1"/>
          <p:nvPr>
            <p:ph idx="5" type="subTitle"/>
          </p:nvPr>
        </p:nvSpPr>
        <p:spPr>
          <a:xfrm>
            <a:off x="1315675" y="3534819"/>
            <a:ext cx="20961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6" type="ctrTitle"/>
          </p:nvPr>
        </p:nvSpPr>
        <p:spPr>
          <a:xfrm>
            <a:off x="5664878" y="3065350"/>
            <a:ext cx="136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5"/>
          <p:cNvSpPr txBox="1"/>
          <p:nvPr>
            <p:ph idx="7" type="subTitle"/>
          </p:nvPr>
        </p:nvSpPr>
        <p:spPr>
          <a:xfrm>
            <a:off x="5664875" y="3534819"/>
            <a:ext cx="21636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8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TITLE_ONL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idx="1" type="subTitle"/>
          </p:nvPr>
        </p:nvSpPr>
        <p:spPr>
          <a:xfrm>
            <a:off x="1539100" y="3474539"/>
            <a:ext cx="1802100" cy="8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" name="Google Shape;40;p6"/>
          <p:cNvSpPr txBox="1"/>
          <p:nvPr>
            <p:ph type="ctrTitle"/>
          </p:nvPr>
        </p:nvSpPr>
        <p:spPr>
          <a:xfrm>
            <a:off x="1130470" y="3206662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2" type="subTitle"/>
          </p:nvPr>
        </p:nvSpPr>
        <p:spPr>
          <a:xfrm>
            <a:off x="5802550" y="3474539"/>
            <a:ext cx="1802100" cy="8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6"/>
          <p:cNvSpPr txBox="1"/>
          <p:nvPr>
            <p:ph idx="3" type="ctrTitle"/>
          </p:nvPr>
        </p:nvSpPr>
        <p:spPr>
          <a:xfrm>
            <a:off x="5393947" y="3206662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4" type="subTitle"/>
          </p:nvPr>
        </p:nvSpPr>
        <p:spPr>
          <a:xfrm>
            <a:off x="3671000" y="2085461"/>
            <a:ext cx="1802100" cy="8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6"/>
          <p:cNvSpPr txBox="1"/>
          <p:nvPr>
            <p:ph idx="5" type="ctrTitle"/>
          </p:nvPr>
        </p:nvSpPr>
        <p:spPr>
          <a:xfrm>
            <a:off x="3262370" y="181757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b="1" sz="1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6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6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2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ctrTitle"/>
          </p:nvPr>
        </p:nvSpPr>
        <p:spPr>
          <a:xfrm>
            <a:off x="2770450" y="2001750"/>
            <a:ext cx="3603300" cy="11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6083951" y="2345900"/>
            <a:ext cx="17271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9"/>
          <p:cNvSpPr txBox="1"/>
          <p:nvPr>
            <p:ph idx="2" type="subTitle"/>
          </p:nvPr>
        </p:nvSpPr>
        <p:spPr>
          <a:xfrm>
            <a:off x="3727277" y="2348475"/>
            <a:ext cx="17271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3" name="Google Shape;53;p9"/>
          <p:cNvSpPr txBox="1"/>
          <p:nvPr>
            <p:ph type="ctrTitle"/>
          </p:nvPr>
        </p:nvSpPr>
        <p:spPr>
          <a:xfrm>
            <a:off x="6431179" y="3350275"/>
            <a:ext cx="13671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3" type="ctrTitle"/>
          </p:nvPr>
        </p:nvSpPr>
        <p:spPr>
          <a:xfrm>
            <a:off x="4087352" y="3350275"/>
            <a:ext cx="13671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4" type="subTitle"/>
          </p:nvPr>
        </p:nvSpPr>
        <p:spPr>
          <a:xfrm>
            <a:off x="1440000" y="2345900"/>
            <a:ext cx="18291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6" name="Google Shape;56;p9"/>
          <p:cNvSpPr txBox="1"/>
          <p:nvPr>
            <p:ph idx="5" type="ctrTitle"/>
          </p:nvPr>
        </p:nvSpPr>
        <p:spPr>
          <a:xfrm>
            <a:off x="1902076" y="3350275"/>
            <a:ext cx="13671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None/>
              <a:defRPr b="1" sz="11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6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841">
          <p15:clr>
            <a:srgbClr val="FA7B17"/>
          </p15:clr>
        </p15:guide>
        <p15:guide id="2" pos="907">
          <p15:clr>
            <a:srgbClr val="FA7B17"/>
          </p15:clr>
        </p15:guide>
        <p15:guide id="3" pos="4853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625500" y="2296165"/>
            <a:ext cx="48450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■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24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"/>
              <a:buNone/>
              <a:defRPr b="1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○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■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○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■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Char char="○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uli"/>
              <a:buChar char="■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arxiv.org/pdf/1703.02442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BrianHJLi/Tumor-Tissue-Detectio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idx="1" type="subTitle"/>
          </p:nvPr>
        </p:nvSpPr>
        <p:spPr>
          <a:xfrm>
            <a:off x="2891925" y="3083625"/>
            <a:ext cx="34038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"/>
                <a:ea typeface="Muli"/>
                <a:cs typeface="Muli"/>
                <a:sym typeface="Muli"/>
              </a:rPr>
              <a:t>COMS W4995 Applied Deep Learning</a:t>
            </a:r>
            <a:endParaRPr b="1"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"/>
                <a:ea typeface="Muli"/>
                <a:cs typeface="Muli"/>
                <a:sym typeface="Muli"/>
              </a:rPr>
              <a:t>Hanjun Li </a:t>
            </a:r>
            <a:endParaRPr b="1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08" name="Google Shape;108;p23"/>
          <p:cNvSpPr txBox="1"/>
          <p:nvPr>
            <p:ph type="ctrTitle"/>
          </p:nvPr>
        </p:nvSpPr>
        <p:spPr>
          <a:xfrm>
            <a:off x="942000" y="1354000"/>
            <a:ext cx="72600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Cancer</a:t>
            </a:r>
            <a:r>
              <a:rPr lang="en"/>
              <a:t> Metastases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sp>
        <p:nvSpPr>
          <p:cNvPr id="109" name="Google Shape;109;p23"/>
          <p:cNvSpPr/>
          <p:nvPr/>
        </p:nvSpPr>
        <p:spPr>
          <a:xfrm>
            <a:off x="1926125" y="2349075"/>
            <a:ext cx="458900" cy="1179125"/>
          </a:xfrm>
          <a:custGeom>
            <a:rect b="b" l="l" r="r" t="t"/>
            <a:pathLst>
              <a:path extrusionOk="0" h="47165" w="18356">
                <a:moveTo>
                  <a:pt x="17846" y="0"/>
                </a:moveTo>
                <a:lnTo>
                  <a:pt x="0" y="0"/>
                </a:lnTo>
                <a:lnTo>
                  <a:pt x="0" y="47165"/>
                </a:lnTo>
                <a:lnTo>
                  <a:pt x="18356" y="4716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Google Shape;110;p23"/>
          <p:cNvSpPr/>
          <p:nvPr/>
        </p:nvSpPr>
        <p:spPr>
          <a:xfrm flipH="1">
            <a:off x="6802660" y="2349075"/>
            <a:ext cx="458900" cy="1179125"/>
          </a:xfrm>
          <a:custGeom>
            <a:rect b="b" l="l" r="r" t="t"/>
            <a:pathLst>
              <a:path extrusionOk="0" h="47165" w="18356">
                <a:moveTo>
                  <a:pt x="17846" y="0"/>
                </a:moveTo>
                <a:lnTo>
                  <a:pt x="0" y="0"/>
                </a:lnTo>
                <a:lnTo>
                  <a:pt x="0" y="47165"/>
                </a:lnTo>
                <a:lnTo>
                  <a:pt x="18356" y="4716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1" name="Google Shape;111;p23"/>
          <p:cNvSpPr/>
          <p:nvPr/>
        </p:nvSpPr>
        <p:spPr>
          <a:xfrm>
            <a:off x="9487625" y="4364825"/>
            <a:ext cx="315600" cy="31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3"/>
          <p:cNvSpPr/>
          <p:nvPr/>
        </p:nvSpPr>
        <p:spPr>
          <a:xfrm>
            <a:off x="9691025" y="4364825"/>
            <a:ext cx="315600" cy="315600"/>
          </a:xfrm>
          <a:prstGeom prst="ellipse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pic>
        <p:nvPicPr>
          <p:cNvPr id="201" name="Google Shape;2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325" y="1098822"/>
            <a:ext cx="2506275" cy="2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7250" y="1070672"/>
            <a:ext cx="2390197" cy="24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/>
          <p:nvPr/>
        </p:nvSpPr>
        <p:spPr>
          <a:xfrm>
            <a:off x="6346075" y="1811100"/>
            <a:ext cx="1050300" cy="103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04" name="Google Shape;204;p32"/>
          <p:cNvSpPr/>
          <p:nvPr/>
        </p:nvSpPr>
        <p:spPr>
          <a:xfrm>
            <a:off x="3651175" y="2166075"/>
            <a:ext cx="2448600" cy="260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idx="6" type="ctrTitle"/>
          </p:nvPr>
        </p:nvSpPr>
        <p:spPr>
          <a:xfrm>
            <a:off x="1218450" y="291650"/>
            <a:ext cx="67071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</a:t>
            </a:r>
            <a:endParaRPr/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650" y="962275"/>
            <a:ext cx="6772711" cy="39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3"/>
          <p:cNvSpPr txBox="1"/>
          <p:nvPr/>
        </p:nvSpPr>
        <p:spPr>
          <a:xfrm>
            <a:off x="3455550" y="1090125"/>
            <a:ext cx="15207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uli"/>
                <a:ea typeface="Muli"/>
                <a:cs typeface="Muli"/>
                <a:sym typeface="Muli"/>
              </a:rPr>
              <a:t>(16*x-85, 16*y-85)</a:t>
            </a:r>
            <a:endParaRPr sz="120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2" name="Google Shape;212;p33"/>
          <p:cNvSpPr txBox="1"/>
          <p:nvPr/>
        </p:nvSpPr>
        <p:spPr>
          <a:xfrm>
            <a:off x="2724150" y="782400"/>
            <a:ext cx="16296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uli"/>
                <a:ea typeface="Muli"/>
                <a:cs typeface="Muli"/>
                <a:sym typeface="Muli"/>
              </a:rPr>
              <a:t>(32*x-85, 32*y-85)</a:t>
            </a:r>
            <a:endParaRPr sz="120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3" name="Google Shape;213;p33"/>
          <p:cNvSpPr/>
          <p:nvPr/>
        </p:nvSpPr>
        <p:spPr>
          <a:xfrm rot="242096">
            <a:off x="3846231" y="1385292"/>
            <a:ext cx="72480" cy="68867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3"/>
          <p:cNvSpPr/>
          <p:nvPr/>
        </p:nvSpPr>
        <p:spPr>
          <a:xfrm rot="242096">
            <a:off x="3389031" y="1080492"/>
            <a:ext cx="72480" cy="68867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33"/>
          <p:cNvCxnSpPr/>
          <p:nvPr/>
        </p:nvCxnSpPr>
        <p:spPr>
          <a:xfrm flipH="1">
            <a:off x="3470825" y="1848325"/>
            <a:ext cx="409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33"/>
          <p:cNvSpPr txBox="1"/>
          <p:nvPr/>
        </p:nvSpPr>
        <p:spPr>
          <a:xfrm>
            <a:off x="3455550" y="1536650"/>
            <a:ext cx="144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uli"/>
                <a:ea typeface="Muli"/>
                <a:cs typeface="Muli"/>
                <a:sym typeface="Muli"/>
              </a:rPr>
              <a:t>85</a:t>
            </a:r>
            <a:endParaRPr sz="1200"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217" name="Google Shape;217;p33"/>
          <p:cNvCxnSpPr/>
          <p:nvPr/>
        </p:nvCxnSpPr>
        <p:spPr>
          <a:xfrm>
            <a:off x="4491150" y="2350125"/>
            <a:ext cx="0" cy="33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33"/>
          <p:cNvSpPr txBox="1"/>
          <p:nvPr/>
        </p:nvSpPr>
        <p:spPr>
          <a:xfrm>
            <a:off x="4427575" y="2332725"/>
            <a:ext cx="144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uli"/>
                <a:ea typeface="Muli"/>
                <a:cs typeface="Muli"/>
                <a:sym typeface="Muli"/>
              </a:rPr>
              <a:t>85</a:t>
            </a:r>
            <a:endParaRPr sz="1200"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idx="6" type="ctrTitle"/>
          </p:nvPr>
        </p:nvSpPr>
        <p:spPr>
          <a:xfrm>
            <a:off x="1218450" y="277175"/>
            <a:ext cx="67071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 GENERATION</a:t>
            </a:r>
            <a:endParaRPr/>
          </a:p>
        </p:txBody>
      </p:sp>
      <p:sp>
        <p:nvSpPr>
          <p:cNvPr id="224" name="Google Shape;224;p34"/>
          <p:cNvSpPr txBox="1"/>
          <p:nvPr>
            <p:ph idx="1" type="subTitle"/>
          </p:nvPr>
        </p:nvSpPr>
        <p:spPr>
          <a:xfrm>
            <a:off x="5954226" y="2345900"/>
            <a:ext cx="17271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Repeatedly generate tumor patches by locating the central region until n_sample is met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4"/>
          <p:cNvSpPr txBox="1"/>
          <p:nvPr>
            <p:ph idx="2" type="subTitle"/>
          </p:nvPr>
        </p:nvSpPr>
        <p:spPr>
          <a:xfrm>
            <a:off x="3749950" y="2348475"/>
            <a:ext cx="1727100" cy="1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Repeatedly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generate normal patches by locating the central region until n_sample is met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34"/>
          <p:cNvSpPr txBox="1"/>
          <p:nvPr>
            <p:ph idx="4" type="subTitle"/>
          </p:nvPr>
        </p:nvSpPr>
        <p:spPr>
          <a:xfrm>
            <a:off x="1462675" y="2345900"/>
            <a:ext cx="1829100" cy="15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For each slide image, get all the normal pixels and tumor pixels i.e.(x, y) pairs, and retrieve the center of this patch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7" name="Google Shape;227;p34"/>
          <p:cNvSpPr txBox="1"/>
          <p:nvPr>
            <p:ph idx="3" type="ctrTitle"/>
          </p:nvPr>
        </p:nvSpPr>
        <p:spPr>
          <a:xfrm>
            <a:off x="1462676" y="1800138"/>
            <a:ext cx="4794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</a:rPr>
              <a:t>1.</a:t>
            </a:r>
            <a:endParaRPr sz="3000">
              <a:solidFill>
                <a:schemeClr val="accent2"/>
              </a:solidFill>
            </a:endParaRPr>
          </a:p>
        </p:txBody>
      </p:sp>
      <p:sp>
        <p:nvSpPr>
          <p:cNvPr id="228" name="Google Shape;228;p34"/>
          <p:cNvSpPr txBox="1"/>
          <p:nvPr>
            <p:ph idx="3" type="ctrTitle"/>
          </p:nvPr>
        </p:nvSpPr>
        <p:spPr>
          <a:xfrm>
            <a:off x="3749950" y="1800150"/>
            <a:ext cx="651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</a:rPr>
              <a:t>2.</a:t>
            </a:r>
            <a:endParaRPr sz="3000">
              <a:solidFill>
                <a:schemeClr val="accent2"/>
              </a:solidFill>
            </a:endParaRPr>
          </a:p>
        </p:txBody>
      </p:sp>
      <p:sp>
        <p:nvSpPr>
          <p:cNvPr id="229" name="Google Shape;229;p34"/>
          <p:cNvSpPr txBox="1"/>
          <p:nvPr>
            <p:ph idx="3" type="ctrTitle"/>
          </p:nvPr>
        </p:nvSpPr>
        <p:spPr>
          <a:xfrm>
            <a:off x="5878025" y="1800150"/>
            <a:ext cx="710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</a:rPr>
              <a:t>3.</a:t>
            </a:r>
            <a:endParaRPr sz="3000">
              <a:solidFill>
                <a:schemeClr val="accent2"/>
              </a:solidFill>
            </a:endParaRPr>
          </a:p>
        </p:txBody>
      </p:sp>
      <p:cxnSp>
        <p:nvCxnSpPr>
          <p:cNvPr id="230" name="Google Shape;230;p34"/>
          <p:cNvCxnSpPr/>
          <p:nvPr/>
        </p:nvCxnSpPr>
        <p:spPr>
          <a:xfrm>
            <a:off x="1469475" y="2135150"/>
            <a:ext cx="1727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34"/>
          <p:cNvCxnSpPr/>
          <p:nvPr/>
        </p:nvCxnSpPr>
        <p:spPr>
          <a:xfrm>
            <a:off x="3743576" y="2135150"/>
            <a:ext cx="1664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34"/>
          <p:cNvCxnSpPr/>
          <p:nvPr/>
        </p:nvCxnSpPr>
        <p:spPr>
          <a:xfrm>
            <a:off x="5878025" y="2135150"/>
            <a:ext cx="1698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3" name="Google Shape;2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400" y="1229213"/>
            <a:ext cx="7099200" cy="4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/>
          <p:nvPr>
            <p:ph idx="6" type="ctrTitle"/>
          </p:nvPr>
        </p:nvSpPr>
        <p:spPr>
          <a:xfrm>
            <a:off x="1218450" y="277175"/>
            <a:ext cx="67071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 GENERATION</a:t>
            </a:r>
            <a:endParaRPr/>
          </a:p>
        </p:txBody>
      </p:sp>
      <p:sp>
        <p:nvSpPr>
          <p:cNvPr id="239" name="Google Shape;239;p35"/>
          <p:cNvSpPr txBox="1"/>
          <p:nvPr/>
        </p:nvSpPr>
        <p:spPr>
          <a:xfrm>
            <a:off x="1043200" y="1440000"/>
            <a:ext cx="41727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Training Slide: 016, 075, 101, 110</a:t>
            </a:r>
            <a:endParaRPr sz="105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Validation Slide: 064, 094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Testing Slide: 084, 091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40" name="Google Shape;240;p35"/>
          <p:cNvGraphicFramePr/>
          <p:nvPr/>
        </p:nvGraphicFramePr>
        <p:xfrm>
          <a:off x="952500" y="267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{E59EC807-495E-4A5E-A3FF-65EF00BF36C7}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Tumor 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Normal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Training Data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1017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983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Validation Data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494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>
            <p:ph idx="6" type="ctrTitle"/>
          </p:nvPr>
        </p:nvSpPr>
        <p:spPr>
          <a:xfrm>
            <a:off x="1218450" y="277175"/>
            <a:ext cx="67071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sp>
        <p:nvSpPr>
          <p:cNvPr id="246" name="Google Shape;246;p36"/>
          <p:cNvSpPr txBox="1"/>
          <p:nvPr/>
        </p:nvSpPr>
        <p:spPr>
          <a:xfrm>
            <a:off x="1218450" y="1440000"/>
            <a:ext cx="51783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Horizontal Flip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Vertical Flip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Rotation 90 degree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Shear range 0.2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Brightness: [0.7, 1.3]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>
            <p:ph idx="6" type="ctrTitle"/>
          </p:nvPr>
        </p:nvSpPr>
        <p:spPr>
          <a:xfrm>
            <a:off x="1218450" y="277175"/>
            <a:ext cx="67071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</a:t>
            </a:r>
            <a:endParaRPr/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275" y="962288"/>
            <a:ext cx="3263527" cy="39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7"/>
          <p:cNvSpPr txBox="1"/>
          <p:nvPr/>
        </p:nvSpPr>
        <p:spPr>
          <a:xfrm>
            <a:off x="4781250" y="1346075"/>
            <a:ext cx="3263400" cy="21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InceptionV3 as base model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Concatenate model using zoom level 0 and model using zoom level 1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0.2 Dropout is used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A dense layer with sigmoid activation function is built on top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>
            <p:ph type="ctrTitle"/>
          </p:nvPr>
        </p:nvSpPr>
        <p:spPr>
          <a:xfrm>
            <a:off x="3059434" y="2489279"/>
            <a:ext cx="402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RESULT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259" name="Google Shape;259;p38"/>
          <p:cNvSpPr txBox="1"/>
          <p:nvPr>
            <p:ph idx="2" type="title"/>
          </p:nvPr>
        </p:nvSpPr>
        <p:spPr>
          <a:xfrm>
            <a:off x="5329234" y="185271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</a:t>
            </a:r>
            <a:r>
              <a:rPr lang="en">
                <a:solidFill>
                  <a:srgbClr val="000000"/>
                </a:solidFill>
              </a:rPr>
              <a:t>3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0" name="Google Shape;260;p38"/>
          <p:cNvSpPr/>
          <p:nvPr/>
        </p:nvSpPr>
        <p:spPr>
          <a:xfrm flipH="1">
            <a:off x="6725678" y="1176750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1" name="Google Shape;261;p38"/>
          <p:cNvSpPr/>
          <p:nvPr/>
        </p:nvSpPr>
        <p:spPr>
          <a:xfrm rot="10800000">
            <a:off x="6725676" y="3464823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MODEL RESULT </a:t>
            </a:r>
            <a:endParaRPr/>
          </a:p>
        </p:txBody>
      </p:sp>
      <p:pic>
        <p:nvPicPr>
          <p:cNvPr id="267" name="Google Shape;26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8650" y="998216"/>
            <a:ext cx="2922885" cy="3920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8" name="Google Shape;268;p39"/>
          <p:cNvGraphicFramePr/>
          <p:nvPr/>
        </p:nvGraphicFramePr>
        <p:xfrm>
          <a:off x="4422550" y="1823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{E59EC807-495E-4A5E-A3FF-65EF00BF36C7}</a:tableStyleId>
              </a:tblPr>
              <a:tblGrid>
                <a:gridCol w="1244250"/>
                <a:gridCol w="1244250"/>
                <a:gridCol w="1244250"/>
              </a:tblGrid>
              <a:tr h="45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loss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45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training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0.1309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0.9460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45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validation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0.1882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0.9260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SLIDE 084</a:t>
            </a:r>
            <a:r>
              <a:rPr lang="en"/>
              <a:t> 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725" y="983741"/>
            <a:ext cx="4499054" cy="392043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/>
        </p:nvSpPr>
        <p:spPr>
          <a:xfrm>
            <a:off x="5773775" y="1269050"/>
            <a:ext cx="22893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Using 0.7 as threshold while predicting labels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SLIDE 091 </a:t>
            </a:r>
            <a:endParaRPr/>
          </a:p>
        </p:txBody>
      </p:sp>
      <p:sp>
        <p:nvSpPr>
          <p:cNvPr id="281" name="Google Shape;281;p41"/>
          <p:cNvSpPr txBox="1"/>
          <p:nvPr/>
        </p:nvSpPr>
        <p:spPr>
          <a:xfrm>
            <a:off x="5773775" y="1269050"/>
            <a:ext cx="22893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Using 0.7 as threshold while predicting labels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2" name="Google Shape;28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993812"/>
            <a:ext cx="5022426" cy="369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idx="1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" name="Google Shape;118;p24"/>
          <p:cNvSpPr txBox="1"/>
          <p:nvPr>
            <p:ph idx="6" type="ctrTitle"/>
          </p:nvPr>
        </p:nvSpPr>
        <p:spPr>
          <a:xfrm>
            <a:off x="2523804" y="320933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ANALYSIS</a:t>
            </a:r>
            <a:endParaRPr/>
          </a:p>
        </p:txBody>
      </p:sp>
      <p:sp>
        <p:nvSpPr>
          <p:cNvPr id="119" name="Google Shape;119;p24"/>
          <p:cNvSpPr txBox="1"/>
          <p:nvPr>
            <p:ph idx="7" type="subTitle"/>
          </p:nvPr>
        </p:nvSpPr>
        <p:spPr>
          <a:xfrm>
            <a:off x="2447454" y="3630155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Testing and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Evaluation</a:t>
            </a:r>
            <a:endParaRPr/>
          </a:p>
        </p:txBody>
      </p:sp>
      <p:sp>
        <p:nvSpPr>
          <p:cNvPr id="120" name="Google Shape;120;p24"/>
          <p:cNvSpPr txBox="1"/>
          <p:nvPr>
            <p:ph idx="8" type="title"/>
          </p:nvPr>
        </p:nvSpPr>
        <p:spPr>
          <a:xfrm>
            <a:off x="2523804" y="279067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1" name="Google Shape;121;p24"/>
          <p:cNvSpPr txBox="1"/>
          <p:nvPr>
            <p:ph type="ctrTitle"/>
          </p:nvPr>
        </p:nvSpPr>
        <p:spPr>
          <a:xfrm>
            <a:off x="2531205" y="1596568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2" name="Google Shape;122;p24"/>
          <p:cNvSpPr txBox="1"/>
          <p:nvPr>
            <p:ph idx="1" type="subTitle"/>
          </p:nvPr>
        </p:nvSpPr>
        <p:spPr>
          <a:xfrm>
            <a:off x="2454855" y="201955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Background Introduction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Motivation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" name="Google Shape;123;p24"/>
          <p:cNvSpPr txBox="1"/>
          <p:nvPr>
            <p:ph idx="2" type="title"/>
          </p:nvPr>
        </p:nvSpPr>
        <p:spPr>
          <a:xfrm>
            <a:off x="2531205" y="127518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24"/>
          <p:cNvSpPr txBox="1"/>
          <p:nvPr>
            <p:ph idx="3" type="ctrTitle"/>
          </p:nvPr>
        </p:nvSpPr>
        <p:spPr>
          <a:xfrm>
            <a:off x="4876961" y="1596568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25" name="Google Shape;125;p24"/>
          <p:cNvSpPr txBox="1"/>
          <p:nvPr>
            <p:ph idx="4" type="subTitle"/>
          </p:nvPr>
        </p:nvSpPr>
        <p:spPr>
          <a:xfrm>
            <a:off x="4765511" y="201524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Preprocessing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Model Training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4"/>
          <p:cNvSpPr txBox="1"/>
          <p:nvPr>
            <p:ph idx="5" type="title"/>
          </p:nvPr>
        </p:nvSpPr>
        <p:spPr>
          <a:xfrm>
            <a:off x="4876961" y="127277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7" name="Google Shape;127;p24"/>
          <p:cNvSpPr txBox="1"/>
          <p:nvPr>
            <p:ph idx="9" type="ctrTitle"/>
          </p:nvPr>
        </p:nvSpPr>
        <p:spPr>
          <a:xfrm>
            <a:off x="4824911" y="3209339"/>
            <a:ext cx="1857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28" name="Google Shape;128;p24"/>
          <p:cNvSpPr txBox="1"/>
          <p:nvPr>
            <p:ph idx="13" type="subTitle"/>
          </p:nvPr>
        </p:nvSpPr>
        <p:spPr>
          <a:xfrm>
            <a:off x="4800611" y="3630155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and Future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9" name="Google Shape;129;p24"/>
          <p:cNvSpPr txBox="1"/>
          <p:nvPr>
            <p:ph idx="14" type="title"/>
          </p:nvPr>
        </p:nvSpPr>
        <p:spPr>
          <a:xfrm>
            <a:off x="4876961" y="2803496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0" name="Google Shape;130;p24"/>
          <p:cNvCxnSpPr/>
          <p:nvPr/>
        </p:nvCxnSpPr>
        <p:spPr>
          <a:xfrm>
            <a:off x="3850800" y="1586750"/>
            <a:ext cx="144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4"/>
          <p:cNvSpPr/>
          <p:nvPr/>
        </p:nvSpPr>
        <p:spPr>
          <a:xfrm>
            <a:off x="2404784" y="1580025"/>
            <a:ext cx="551325" cy="1580025"/>
          </a:xfrm>
          <a:custGeom>
            <a:rect b="b" l="l" r="r" t="t"/>
            <a:pathLst>
              <a:path extrusionOk="0" h="63201" w="22053">
                <a:moveTo>
                  <a:pt x="22053" y="0"/>
                </a:moveTo>
                <a:lnTo>
                  <a:pt x="0" y="0"/>
                </a:lnTo>
                <a:lnTo>
                  <a:pt x="0" y="63201"/>
                </a:lnTo>
                <a:lnTo>
                  <a:pt x="22053" y="6320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2" name="Google Shape;132;p24"/>
          <p:cNvSpPr/>
          <p:nvPr/>
        </p:nvSpPr>
        <p:spPr>
          <a:xfrm flipH="1">
            <a:off x="6210303" y="1580025"/>
            <a:ext cx="551325" cy="1580025"/>
          </a:xfrm>
          <a:custGeom>
            <a:rect b="b" l="l" r="r" t="t"/>
            <a:pathLst>
              <a:path extrusionOk="0" h="63201" w="22053">
                <a:moveTo>
                  <a:pt x="22053" y="0"/>
                </a:moveTo>
                <a:lnTo>
                  <a:pt x="0" y="0"/>
                </a:lnTo>
                <a:lnTo>
                  <a:pt x="0" y="63201"/>
                </a:lnTo>
                <a:lnTo>
                  <a:pt x="22053" y="6320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33" name="Google Shape;133;p24"/>
          <p:cNvCxnSpPr/>
          <p:nvPr/>
        </p:nvCxnSpPr>
        <p:spPr>
          <a:xfrm>
            <a:off x="3850800" y="3166464"/>
            <a:ext cx="144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/>
          <p:nvPr>
            <p:ph type="ctrTitle"/>
          </p:nvPr>
        </p:nvSpPr>
        <p:spPr>
          <a:xfrm>
            <a:off x="3059434" y="2489279"/>
            <a:ext cx="402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CONCLUSION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288" name="Google Shape;288;p42"/>
          <p:cNvSpPr txBox="1"/>
          <p:nvPr>
            <p:ph idx="2" type="title"/>
          </p:nvPr>
        </p:nvSpPr>
        <p:spPr>
          <a:xfrm>
            <a:off x="5329234" y="185271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04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9" name="Google Shape;289;p42"/>
          <p:cNvSpPr/>
          <p:nvPr/>
        </p:nvSpPr>
        <p:spPr>
          <a:xfrm flipH="1">
            <a:off x="6725678" y="1176750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0" name="Google Shape;290;p42"/>
          <p:cNvSpPr/>
          <p:nvPr/>
        </p:nvSpPr>
        <p:spPr>
          <a:xfrm rot="10800000">
            <a:off x="6725676" y="3464823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96" name="Google Shape;296;p43"/>
          <p:cNvSpPr txBox="1"/>
          <p:nvPr/>
        </p:nvSpPr>
        <p:spPr>
          <a:xfrm>
            <a:off x="905525" y="1269025"/>
            <a:ext cx="7244400" cy="29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This model performs surprisingly well on slide 091, but not as well on slide 084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Limitation: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limited dataset and the model requires excessive amount of RAM, which makes it unrealistic to train and test on local machine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Next step: 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Get more data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handle margin while finding pixels in a slide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Better model and threshold tuning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4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302" name="Google Shape;302;p44"/>
          <p:cNvSpPr txBox="1"/>
          <p:nvPr/>
        </p:nvSpPr>
        <p:spPr>
          <a:xfrm>
            <a:off x="905525" y="1269025"/>
            <a:ext cx="7244400" cy="29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</a:t>
            </a:r>
            <a:r>
              <a:rPr lang="en" sz="1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Detecting Cancer Metastases on Gigapixel Pathology Images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5"/>
          <p:cNvSpPr txBox="1"/>
          <p:nvPr>
            <p:ph type="ctrTitle"/>
          </p:nvPr>
        </p:nvSpPr>
        <p:spPr>
          <a:xfrm>
            <a:off x="2162190" y="1772131"/>
            <a:ext cx="2018700" cy="7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08" name="Google Shape;308;p45"/>
          <p:cNvSpPr txBox="1"/>
          <p:nvPr/>
        </p:nvSpPr>
        <p:spPr>
          <a:xfrm>
            <a:off x="886525" y="2893750"/>
            <a:ext cx="753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"/>
                <a:ea typeface="Muli"/>
                <a:cs typeface="Muli"/>
                <a:sym typeface="Muli"/>
              </a:rPr>
              <a:t>For more details:</a:t>
            </a:r>
            <a:r>
              <a:rPr lang="en"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 u="sng">
                <a:solidFill>
                  <a:schemeClr val="hlink"/>
                </a:solidFill>
                <a:latin typeface="Muli"/>
                <a:ea typeface="Muli"/>
                <a:cs typeface="Muli"/>
                <a:sym typeface="Muli"/>
                <a:hlinkClick r:id="rId3"/>
              </a:rPr>
              <a:t>https://github.com/BrianHJLi/Tumor-Tissue-Detection</a:t>
            </a:r>
            <a:endParaRPr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ctrTitle"/>
          </p:nvPr>
        </p:nvSpPr>
        <p:spPr>
          <a:xfrm>
            <a:off x="3059434" y="2489279"/>
            <a:ext cx="402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INTRODUCTION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39" name="Google Shape;139;p25"/>
          <p:cNvSpPr txBox="1"/>
          <p:nvPr>
            <p:ph idx="2" type="title"/>
          </p:nvPr>
        </p:nvSpPr>
        <p:spPr>
          <a:xfrm>
            <a:off x="5329234" y="185271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01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0" name="Google Shape;140;p25"/>
          <p:cNvSpPr/>
          <p:nvPr/>
        </p:nvSpPr>
        <p:spPr>
          <a:xfrm flipH="1">
            <a:off x="6725678" y="1176750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1" name="Google Shape;141;p25"/>
          <p:cNvSpPr/>
          <p:nvPr/>
        </p:nvSpPr>
        <p:spPr>
          <a:xfrm rot="10800000">
            <a:off x="6725676" y="3464823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720000" y="1178900"/>
            <a:ext cx="6964800" cy="32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Motivation: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The process of manually performing metastasis detection is labor intensive and error-prone [1]. To relieve the workload of pathologists, scholars proposed utilizing deep learning models i.e. Convolution Neural Network (CNN), to assist pathologists by providing second opinions.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Objective: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Leverage deep learning model to detect tumor cells on gigapixel pathology image and experiment with multi-scale zoom levels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8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53" name="Google Shape;153;p27"/>
          <p:cNvSpPr txBox="1"/>
          <p:nvPr/>
        </p:nvSpPr>
        <p:spPr>
          <a:xfrm>
            <a:off x="916925" y="137975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873250" y="1379750"/>
            <a:ext cx="6820200" cy="3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Based on “</a:t>
            </a:r>
            <a:r>
              <a:rPr i="1" lang="en" sz="1600">
                <a:latin typeface="Times New Roman"/>
                <a:ea typeface="Times New Roman"/>
                <a:cs typeface="Times New Roman"/>
                <a:sym typeface="Times New Roman"/>
              </a:rPr>
              <a:t>Detecting Cancer Metastases on Gigapixel Pathology Images”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	(see reference for detail)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KEY TAKEAWAYS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Utilize Inception (V3)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Input patch size (299, 299, 3) and label of this patch is determined by the central 128*128 region; classify as 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tumor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if at least one pixel in the central region is a tumor pixel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Use two levels of magnification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Data Augmentation helps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sp>
        <p:nvSpPr>
          <p:cNvPr id="160" name="Google Shape;160;p28"/>
          <p:cNvSpPr/>
          <p:nvPr/>
        </p:nvSpPr>
        <p:spPr>
          <a:xfrm>
            <a:off x="3082700" y="1760450"/>
            <a:ext cx="1807500" cy="227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/>
        </p:nvSpPr>
        <p:spPr>
          <a:xfrm>
            <a:off x="720000" y="1580600"/>
            <a:ext cx="2165700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Data Preparation and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Visualization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5326875" y="1580600"/>
            <a:ext cx="23664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Train/Test Split, Patch Generation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7597350" y="1973575"/>
            <a:ext cx="654900" cy="14337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8"/>
          <p:cNvSpPr txBox="1"/>
          <p:nvPr/>
        </p:nvSpPr>
        <p:spPr>
          <a:xfrm>
            <a:off x="5606325" y="3073875"/>
            <a:ext cx="18075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Model Building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28"/>
          <p:cNvSpPr/>
          <p:nvPr/>
        </p:nvSpPr>
        <p:spPr>
          <a:xfrm>
            <a:off x="3030200" y="3135000"/>
            <a:ext cx="1912500" cy="227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8"/>
          <p:cNvSpPr txBox="1"/>
          <p:nvPr/>
        </p:nvSpPr>
        <p:spPr>
          <a:xfrm>
            <a:off x="890750" y="2775300"/>
            <a:ext cx="17505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Model Testing and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Generate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Heatmap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ctrTitle"/>
          </p:nvPr>
        </p:nvSpPr>
        <p:spPr>
          <a:xfrm>
            <a:off x="3059434" y="2489279"/>
            <a:ext cx="402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METHODOLOGY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72" name="Google Shape;172;p29"/>
          <p:cNvSpPr txBox="1"/>
          <p:nvPr>
            <p:ph idx="2" type="title"/>
          </p:nvPr>
        </p:nvSpPr>
        <p:spPr>
          <a:xfrm>
            <a:off x="5329234" y="185271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02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3" name="Google Shape;173;p29"/>
          <p:cNvSpPr/>
          <p:nvPr/>
        </p:nvSpPr>
        <p:spPr>
          <a:xfrm flipH="1">
            <a:off x="6725678" y="1176750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Google Shape;174;p29"/>
          <p:cNvSpPr/>
          <p:nvPr/>
        </p:nvSpPr>
        <p:spPr>
          <a:xfrm rot="10800000">
            <a:off x="6725676" y="3464823"/>
            <a:ext cx="2875524" cy="501915"/>
          </a:xfrm>
          <a:custGeom>
            <a:rect b="b" l="l" r="r" t="t"/>
            <a:pathLst>
              <a:path extrusionOk="0" h="44105" w="69600">
                <a:moveTo>
                  <a:pt x="0" y="0"/>
                </a:moveTo>
                <a:lnTo>
                  <a:pt x="69600" y="0"/>
                </a:lnTo>
                <a:lnTo>
                  <a:pt x="69600" y="44105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idx="6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Content</a:t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04" y="4491354"/>
            <a:ext cx="1082550" cy="77734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 txBox="1"/>
          <p:nvPr/>
        </p:nvSpPr>
        <p:spPr>
          <a:xfrm>
            <a:off x="934400" y="1146600"/>
            <a:ext cx="63876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Dataset: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Camelyon16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 lymph node digitized images, tumor mask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Different zoom level associates with different dimension and downsample factor (lower level has higher resolution)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7338" y="2400275"/>
            <a:ext cx="6829236" cy="1610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idx="15" type="ctrTitle"/>
          </p:nvPr>
        </p:nvSpPr>
        <p:spPr>
          <a:xfrm>
            <a:off x="2182225" y="277166"/>
            <a:ext cx="47796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825" y="994700"/>
            <a:ext cx="1861850" cy="354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0375" y="1005549"/>
            <a:ext cx="1861849" cy="352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6675" y="1005550"/>
            <a:ext cx="1790696" cy="3520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/>
        </p:nvSpPr>
        <p:spPr>
          <a:xfrm>
            <a:off x="1274825" y="4525800"/>
            <a:ext cx="17532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Slide 016 at zoom level 5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31"/>
          <p:cNvSpPr txBox="1"/>
          <p:nvPr/>
        </p:nvSpPr>
        <p:spPr>
          <a:xfrm>
            <a:off x="3968925" y="4525800"/>
            <a:ext cx="17532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Overlay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Slide 016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6318900" y="4525800"/>
            <a:ext cx="19107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Mask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016 at zoom level 5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4" name="Google Shape;194;p31"/>
          <p:cNvCxnSpPr/>
          <p:nvPr/>
        </p:nvCxnSpPr>
        <p:spPr>
          <a:xfrm>
            <a:off x="2571750" y="2694900"/>
            <a:ext cx="1811100" cy="57900"/>
          </a:xfrm>
          <a:prstGeom prst="straightConnector1">
            <a:avLst/>
          </a:prstGeom>
          <a:noFill/>
          <a:ln cap="flat" cmpd="sng" w="9525">
            <a:solidFill>
              <a:srgbClr val="F6B26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31"/>
          <p:cNvCxnSpPr/>
          <p:nvPr/>
        </p:nvCxnSpPr>
        <p:spPr>
          <a:xfrm rot="10800000">
            <a:off x="4694300" y="3339775"/>
            <a:ext cx="1999500" cy="166500"/>
          </a:xfrm>
          <a:prstGeom prst="straightConnector1">
            <a:avLst/>
          </a:prstGeom>
          <a:noFill/>
          <a:ln cap="flat" cmpd="sng" w="9525">
            <a:solidFill>
              <a:srgbClr val="F6B26B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crobiology Breakthrough by Slidesgo">
  <a:themeElements>
    <a:clrScheme name="Simple Light">
      <a:dk1>
        <a:srgbClr val="252525"/>
      </a:dk1>
      <a:lt1>
        <a:srgbClr val="FFFFFF"/>
      </a:lt1>
      <a:dk2>
        <a:srgbClr val="595959"/>
      </a:dk2>
      <a:lt2>
        <a:srgbClr val="EEEEEE"/>
      </a:lt2>
      <a:accent1>
        <a:srgbClr val="D24141"/>
      </a:accent1>
      <a:accent2>
        <a:srgbClr val="B42526"/>
      </a:accent2>
      <a:accent3>
        <a:srgbClr val="800909"/>
      </a:accent3>
      <a:accent4>
        <a:srgbClr val="4F0000"/>
      </a:accent4>
      <a:accent5>
        <a:srgbClr val="D9D9D9"/>
      </a:accent5>
      <a:accent6>
        <a:srgbClr val="CCCCCC"/>
      </a:accent6>
      <a:hlink>
        <a:srgbClr val="9999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